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8" r:id="rId4"/>
    <p:sldId id="260" r:id="rId5"/>
    <p:sldId id="259" r:id="rId6"/>
    <p:sldId id="262" r:id="rId7"/>
    <p:sldId id="263" r:id="rId8"/>
    <p:sldId id="257" r:id="rId9"/>
    <p:sldId id="265" r:id="rId10"/>
    <p:sldId id="267" r:id="rId11"/>
    <p:sldId id="266" r:id="rId1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BA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8FC6B4-710B-C083-06D3-89AB72DCEF44}" v="532" dt="2022-11-15T06:06:37.220"/>
    <p1510:client id="{984AC30F-533B-4642-475F-AD61ABD4B038}" v="112" dt="2022-11-15T06:10:13.396"/>
    <p1510:client id="{B5CEB1AD-B9D3-C044-A437-229BDFDB54E1}" v="902" dt="2022-11-15T06:09:16.519"/>
    <p1510:client id="{CC3DA534-3E3E-AC50-1C2B-2075DD4F885E}" v="182" dt="2022-11-15T05:24:03.570"/>
    <p1510:client id="{D8DE86CC-3BB6-3650-239C-E3FED8471C85}" v="834" dt="2022-11-15T06:21:22.0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5" d="100"/>
          <a:sy n="45" d="100"/>
        </p:scale>
        <p:origin x="67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05:51:36.476"/>
    </inkml:context>
    <inkml:brush xml:id="br0">
      <inkml:brushProperty name="width" value="0.34286" units="cm"/>
      <inkml:brushProperty name="height" value="0.34286" units="cm"/>
      <inkml:brushProperty name="color" value="#E71224"/>
    </inkml:brush>
  </inkml:definitions>
  <inkml:trace contextRef="#ctx0" brushRef="#br0">1972 35 8439,'-27'-7'1139,"10"-3"-915,9 1 882,8 1 1,0 35-1125,0 7 0,0 9 170,0-9 0,0 1-140,0-1 1,0 1 69,0 0 0,0 1-12,0 4 1,0-1 17,0 7 0,0-6-10,0 6 0,-7-5 51,-5 5 1,-3 2-43,-3 10 1,1-5-81,0 5 1,-8-4 109,-4-2 1,2 2-2,-2 3 0,6-3-69,-6 4 0,8-10 2,-2-2 0,10-6-4,1 6 0,3-7-15,-3 1 0,2-3-8,5-3 0,1 3-122,-8 3 0,7-4-4,-7 5 1,0-3 100,-5 3 0,0 3-2,0 8 0,-1-6 0,1 0 1,-4-2 14,4 2 1,-8 2-11,13-7 1,-7-1 6,7-5 0,-3-1-6,-2 1 0,5-1-3,1 1 1,-1 5-40,-5 1 1,-1-1 52,1-5 1,-2 7-53,-4 4 0,4-2 36,-4 2 1,-2-2 1,2 3 0,-4 2 51,9-2-18,-10-5 0,16 6-25,-11-8 1,10-1 0,1-11 0,6-1-33,-5-4 19,7-3 0,-11 16-5,3-7 0,2 7 7,-1-7 1,1-2-8,-1 2 1,-10 6 45,3 5 1,-3 6 85,4-6 1,-6 1-116,0-7 0,0 1 7,5 0 0,3-7 17,3 1-82,-3-8 19,6 20 1,-3-14-35,0 7 22,1-7 1,-6 2 15,-1 0 0,5 11-11,-4-11 0,3 7 43,-9-7 1,2 2 5,-2-2 1,8 2-6,-9-8 0,15 0 3,-8-6 16,3 0-47,5 1-2,-7-1 28,7 0-4,-9 8 0,1-4-1,0 8 0,-1-8 1,1 12 2,0-4 1,-1-4-24,1-2 2,8-4-124,-7-2-21,14-7 135,-5 5-17,7-13 60,0 6 8,-8-1-53,6-5 1,-8 14-82,5-5 7,3 5-61,-14 1-26,7 0 173,-1 1-24,2-9 183,8-1-225,0 0 280,0-7-179,-7 7-24,5 0 543,-6-6-635,0 5-345,7-7 1192,-7 8-738,0-6-826,6 6 1,-13-1 0,5 3 0</inkml:trace>
  <inkml:trace contextRef="#ctx0" brushRef="#br0" timeOffset="980">1 3736 8645,'0'-19'393,"0"4"-568,0 7 740,0 6 0,0 15-457,0 16 0,2 2 46,3-2 0,-3 0-17,4 5 0,-4 3-62,-2 3 0,0-1 6,0 7 0,0 0-25,0 6 1,0-6-13,0 0 0,0-2-63,0 2 0,0-4 31,0-7 1,0 0 37,0-1 0,0-5-41,0 0 0,0-6 2,0 6 29,0-8 3,0 12-14,-8-7 13,6 1-128,-5-9 41,7-3-11,0-5 44,0-1-19,0 7-72,0-15 64,0 7 91,15-8-4,-11 0 6,27 0 0,-20-2-44,12-4 0,-4 3 1,-1-9 0,1 3 40,4-3 1,-4-3 55,4 3-56,-4-3 1,10-3 5,0 1 1,2 6-34,-8-1 1,-2 1 3,8-7 1,-6 1-69,6 0 0,-2-1 4,1 1 1,5-6-8,-4 0 1,2 0 51,-2 6 0,-3-1-7,-3 1 0,-3 0-8,3-1 8,-4 1 0,4 0-78,0 0 38,0 7 1,-6-5 40,1 3 0,-7-3 34,1-3 1,-1 9-43,7-14 0,-1 17-18,0-11-35,0 3-2,1-3 59,-1 7 7,-7-5 147,5 13-120,-5-6 14,-1 8-46,-1 0 14,0 0-135,-6 0 50,13-7 1,-5 3-113,7-8-317,-8 8 108,7-3 157,-7 7-184,9 0 418,-9 0 0,7 0 0,-7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5T06:03:15.2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15312 10988 16383 0 0,'-11'0'0'0'0,"-15"8"0"0"0,-18 2 0 0 0,-13-1 0 0 0,-10 2 0 0 0,-10 0 0 0 0,-3-3 0 0 0,5-3 0 0 0,-3-1 0 0 0,4 5 0 0 0,4 1 0 0 0,2 0 0 0 0,5-3 0 0 0,3-2 0 0 0,4-2 0 0 0,0-2 0 0 0,-5-1 0 0 0,-4 0 0 0 0,-5 0 0 0 0,-5-1 0 0 0,-2 5 0 0 0,5 0 0 0 0,4 1 0 0 0,2-1 0 0 0,9 2 0 0 0,10 0 0 0 0,6 0 0 0 0,6-2 0 0 0,1-1 0 0 0,4-1 0 0 0,2-2 0 0 0,-1 0 0 0 0,1 0 0 0 0,-3 0 0 0 0,-3-4 0 0 0,0-1 0 0 0,3-4 0 0 0,-5 0 0 0 0,0 2 0 0 0,2 1 0 0 0,4-5 0 0 0,3-1 0 0 0,5-2 0 0 0,4-2 0 0 0,-3 1 0 0 0,-5 0 0 0 0,-2-2 0 0 0,-8-8 0 0 0,0-8 0 0 0,-7-9 0 0 0,2-9 0 0 0,-1-7 0 0 0,-4-5 0 0 0,3 2 0 0 0,4 7 0 0 0,-2 1 0 0 0,2-1 0 0 0,4-3 0 0 0,-3 2 0 0 0,5-2 0 0 0,0-2 0 0 0,3 5 0 0 0,6 8 0 0 0,3 5 0 0 0,2 2 0 0 0,4 3 0 0 0,1 1 0 0 0,-1 2 0 0 0,2 4 0 0 0,3-5 0 0 0,4-4 0 0 0,2-3 0 0 0,2 2 0 0 0,2 0 0 0 0,0 3 0 0 0,1 4 0 0 0,0-4 0 0 0,-1-3 0 0 0,1-2 0 0 0,-1 2 0 0 0,0 0 0 0 0,0 3 0 0 0,0 4 0 0 0,0-4 0 0 0,0 1 0 0 0,4 2 0 0 0,1-4 0 0 0,-1 1 0 0 0,4 2 0 0 0,3 0 0 0 0,0-6 0 0 0,6-7 0 0 0,4-2 0 0 0,-3-5 0 0 0,1 7 0 0 0,0 4 0 0 0,-3 2 0 0 0,3 4 0 0 0,2 9 0 0 0,-3 5 0 0 0,-3 3 0 0 0,-6 1 0 0 0,-3 0 0 0 0,-4-1 0 0 0,3 4 0 0 0,3 4 0 0 0,1-3 0 0 0,2 0 0 0 0,4 0 0 0 0,-2-1 0 0 0,1 1 0 0 0,6 0 0 0 0,-1-1 0 0 0,1 2 0 0 0,0 0 0 0 0,-4-2 0 0 0,0 3 0 0 0,1 2 0 0 0,-3-3 0 0 0,0 0 0 0 0,2 2 0 0 0,1 4 0 0 0,6-1 0 0 0,2 2 0 0 0,1 1 0 0 0,-5-2 0 0 0,-1-3 0 0 0,-1 1 0 0 0,1-3 0 0 0,-1-2 0 0 0,9 2 0 0 0,3 2 0 0 0,0 0 0 0 0,5-6 0 0 0,1 0 0 0 0,-2-1 0 0 0,-4 0 0 0 0,-3 1 0 0 0,5 2 0 0 0,0 2 0 0 0,-1 0 0 0 0,-3 2 0 0 0,-3 3 0 0 0,6 3 0 0 0,1-2 0 0 0,2-6 0 0 0,0-2 0 0 0,3-2 0 0 0,1-1 0 0 0,-4 2 0 0 0,4 0 0 0 0,2 3 0 0 0,-1-1 0 0 0,-1 3 0 0 0,1 3 0 0 0,-3 3 0 0 0,-4-5 0 0 0,3-5 0 0 0,0 0 0 0 0,-3 3 0 0 0,-3 4 0 0 0,-3 2 0 0 0,5 3 0 0 0,1-2 0 0 0,-2-3 0 0 0,1-2 0 0 0,4 3 0 0 0,-2 1 0 0 0,1 2 0 0 0,-1-2 0 0 0,4 0 0 0 0,0 1 0 0 0,0 2 0 0 0,5 0 0 0 0,0 2 0 0 0,-2 0 0 0 0,-2 1 0 0 0,2 0 0 0 0,2 1 0 0 0,5-1 0 0 0,5 0 0 0 0,1 0 0 0 0,2 0 0 0 0,4 4 0 0 0,5 9 0 0 0,4 1 0 0 0,4 3 0 0 0,-6 6 0 0 0,-4-2 0 0 0,-8 1 0 0 0,-7-1 0 0 0,1 0 0 0 0,2 4 0 0 0,-4-3 0 0 0,-6 0 0 0 0,-2-1 0 0 0,3-1 0 0 0,-2 5 0 0 0,-4-3 0 0 0,-8-1 0 0 0,2 0 0 0 0,0-4 0 0 0,-1-2 0 0 0,-7 2 0 0 0,6-3 0 0 0,-3-1 0 0 0,-2 6 0 0 0,-1 4 0 0 0,-4 0 0 0 0,2-3 0 0 0,-3-1 0 0 0,1 0 0 0 0,3-4 0 0 0,-1 0 0 0 0,0 1 0 0 0,-1-2 0 0 0,-2-1 0 0 0,-5 6 0 0 0,-4 4 0 0 0,-4 0 0 0 0,-2 5 0 0 0,2 8 0 0 0,8 10 0 0 0,1 3 0 0 0,3 13 0 0 0,6 11 0 0 0,-1 3 0 0 0,-3 5 0 0 0,-2 2 0 0 0,-4-1 0 0 0,-3 0 0 0 0,0 5 0 0 0,-1-5 0 0 0,-2-6 0 0 0,-3-8 0 0 0,-1-11 0 0 0,-1-9 0 0 0,0-5 0 0 0,-2-6 0 0 0,1-5 0 0 0,0-5 0 0 0,-1 1 0 0 0,1-2 0 0 0,0 0 0 0 0,-4-5 0 0 0,-1-3 0 0 0,0 0 0 0 0,-2-3 0 0 0,-4-1 0 0 0,-1 1 0 0 0,-1 2 0 0 0,-2 5 0 0 0,1 7 0 0 0,-8 9 0 0 0,-8 9 0 0 0,-2 5 0 0 0,-8 4 0 0 0,-7 3 0 0 0,1 4 0 0 0,3-2 0 0 0,-1-1 0 0 0,3-6 0 0 0,1-12 0 0 0,7-6 0 0 0,6-6 0 0 0,3-7 0 0 0,7-5 0 0 0,1-1 0 0 0,1-3 0 0 0,2-1 0 0 0,0 1 0 0 0,-2-2 0 0 0,2 2 0 0 0,0 4 0 0 0,-6 1 0 0 0,-3-1 0 0 0,-2-2 0 0 0,0-1 0 0 0,0-2 0 0 0,4-1 0 0 0,2 3 0 0 0,0-3 0 0 0,-4-2 0 0 0,-2 0 0 0 0,-1-1 0 0 0,0 2 0 0 0,1-2 0 0 0,1 6 0 0 0,-8 3 0 0 0,-5-1 0 0 0,0-3 0 0 0,-2-4 0 0 0,6-1 0 0 0,1 3 0 0 0,-6-1 0 0 0,4 1 0 0 0,4-1 0 0 0,3-3 0 0 0,2-2 0 0 0,1-3 0 0 0,2-1 0 0 0,-4-2 0 0 0,-1 0 0 0 0,0 0 0 0 0,1-1 0 0 0,1 1 0 0 0,0-1 0 0 0,2 1 0 0 0,3 0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5T06:03:21.4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5384 12237 16383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5T06:03:28.6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5371 12237 16383 0 0,'0'0'0'0'0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6A4195-81CC-EA52-F83E-638665CDF1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E7AA4B0-9EE8-287B-15AA-D37F20438D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1AD77AE-76D1-CCC7-6980-806A3BDEC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36674-851C-2945-9355-A876A0F4EC05}" type="datetimeFigureOut">
              <a:rPr kumimoji="1" lang="en-US" altLang="ja-JP" smtClean="0"/>
              <a:t>11/15/2022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BC41E48-A5C1-73C3-E316-18BF06F38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B569EA9-F090-B30F-98A5-D1C12EA94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EC49A-61A0-1F4D-A81B-B0757EA12A4A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2033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CCBBF2-5C5D-12EE-14F8-9B7BD7D58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F47F61B-9CE1-EC92-2087-F00E80B92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FE8AE2C-1C44-76B5-E3A0-068407545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36674-851C-2945-9355-A876A0F4EC05}" type="datetimeFigureOut">
              <a:rPr kumimoji="1" lang="en-US" altLang="ja-JP" smtClean="0"/>
              <a:t>11/15/2022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2BE991-F39C-90E7-F969-4A8DAB471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3F95540-C2D6-7C40-5EFB-42486B5F5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EC49A-61A0-1F4D-A81B-B0757EA12A4A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4464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0DC83003-38D7-4BB0-6DEC-F3BE8BFF00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747F510-2270-70DE-169D-BFB8204FC4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3D8EB94-934B-7454-4E48-E2374F2EF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36674-851C-2945-9355-A876A0F4EC05}" type="datetimeFigureOut">
              <a:rPr kumimoji="1" lang="en-US" altLang="ja-JP" smtClean="0"/>
              <a:t>11/15/2022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648085-A6B6-7E47-DA29-A37E0C35E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D4F9A61-6157-9A9D-BB2E-6F04E0FD4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EC49A-61A0-1F4D-A81B-B0757EA12A4A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3532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8BDED9-CB45-FA4B-A01A-A214E4505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81AA3A3-DDC6-6B06-3EE9-1016C8221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3A31576-9A03-325A-37FF-D7E8C8FF7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36674-851C-2945-9355-A876A0F4EC05}" type="datetimeFigureOut">
              <a:rPr kumimoji="1" lang="en-US" altLang="ja-JP" smtClean="0"/>
              <a:t>11/15/2022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E48C2F9-8A49-93AF-15B5-46E05B8A4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412D8E6-B5B6-FEA5-8042-F4506B497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EC49A-61A0-1F4D-A81B-B0757EA12A4A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5846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225F8B-7E2D-26E3-7280-78731897E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04DC503-6342-89E5-E6A7-94815FC60A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BB5F22F-CDDA-AC70-1294-ABE3C9766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36674-851C-2945-9355-A876A0F4EC05}" type="datetimeFigureOut">
              <a:rPr kumimoji="1" lang="en-US" altLang="ja-JP" smtClean="0"/>
              <a:t>11/15/2022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F6D3361-578A-91CA-2D0D-C87A280DB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85B5AD7-BF8B-CF55-CE1C-0EEFDA2F3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EC49A-61A0-1F4D-A81B-B0757EA12A4A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7744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AE13DC-BF89-1E17-4DC8-C40117516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338FABE-6D78-7CC4-31E1-1559B554F0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2774670-144E-96C7-6351-A73D9A33D5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86E922F-9A8D-AE2E-4EA0-F4EBBA93B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36674-851C-2945-9355-A876A0F4EC05}" type="datetimeFigureOut">
              <a:rPr kumimoji="1" lang="en-US" altLang="ja-JP" smtClean="0"/>
              <a:t>11/15/2022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E491A34-750F-730C-2DC6-B291A6613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7859627-CF0C-661D-6582-C859E526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EC49A-61A0-1F4D-A81B-B0757EA12A4A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1268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3296E4-C881-EBE3-E33B-D1946B83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FD0C166-122D-86DE-8829-A54D1E962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7FA87D9-191C-0987-581D-07712904AD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6573F39-EFBF-B299-CA67-6560367AEA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3A003E4-F6CB-367F-6926-02380CF18F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C27CFE7-53B2-E972-DF8A-A6B0B1464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36674-851C-2945-9355-A876A0F4EC05}" type="datetimeFigureOut">
              <a:rPr kumimoji="1" lang="en-US" altLang="ja-JP" smtClean="0"/>
              <a:t>11/15/2022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0A1D677-FC6A-C016-1A30-A076842C3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C983861-D4B3-5837-495F-BBC326C46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EC49A-61A0-1F4D-A81B-B0757EA12A4A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9183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0A020E-1868-F7C6-7FC1-302DFF78D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295F580-BE94-961E-928A-1262E6E46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36674-851C-2945-9355-A876A0F4EC05}" type="datetimeFigureOut">
              <a:rPr kumimoji="1" lang="en-US" altLang="ja-JP" smtClean="0"/>
              <a:t>11/15/2022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1C431DE-690D-3D2D-993A-6E5A4B10D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69AC89D-BD4F-A100-FBA7-F5EAE57C9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EC49A-61A0-1F4D-A81B-B0757EA12A4A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2498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7624B7C-FE7F-FD62-DA27-D150AA983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36674-851C-2945-9355-A876A0F4EC05}" type="datetimeFigureOut">
              <a:rPr kumimoji="1" lang="en-US" altLang="ja-JP" smtClean="0"/>
              <a:t>11/15/2022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ADCA3B6-06C4-4281-218C-1267349B9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78AB696-C6BA-00D8-F2DC-F3FD7B91F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EC49A-61A0-1F4D-A81B-B0757EA12A4A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0596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F31AAD-3FC6-F659-935B-C8907DD43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1FAEBFA-5553-FB28-4A83-DD6943D9B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01FC567-927D-4790-6BC6-6AFD506B46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4A964C9-4BF3-D20C-26B9-FBD631238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36674-851C-2945-9355-A876A0F4EC05}" type="datetimeFigureOut">
              <a:rPr kumimoji="1" lang="en-US" altLang="ja-JP" smtClean="0"/>
              <a:t>11/15/2022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6D0838C-128E-D197-9FF5-FB5669F62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9C0F308-D358-32AF-C445-735C925C4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EC49A-61A0-1F4D-A81B-B0757EA12A4A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7310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6E084A-96C6-11C9-A9B6-898CA8EEF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7597700-FA9C-8965-5E7D-C821D5B2D4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ABC7F96-64E3-3108-9086-52A1CEDAA0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4EDA99B-6D18-3AE5-6588-E99B536D8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36674-851C-2945-9355-A876A0F4EC05}" type="datetimeFigureOut">
              <a:rPr kumimoji="1" lang="en-US" altLang="ja-JP" smtClean="0"/>
              <a:t>11/15/2022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4A46EE1-9572-5ADD-1D04-8E5DA012F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2C7E919-BD3D-B7A1-A0E4-9DAFA19F7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EC49A-61A0-1F4D-A81B-B0757EA12A4A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9635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B67FE42-E40F-9231-6B87-8303E9A43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46B4531-4086-6720-36D8-CB594C843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BB5FF34-CE59-F986-E271-601F7EB2D6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36674-851C-2945-9355-A876A0F4EC05}" type="datetimeFigureOut">
              <a:rPr kumimoji="1" lang="en-US" altLang="ja-JP" smtClean="0"/>
              <a:t>11/15/2022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C4B4846-F284-927D-8A66-7E11338BA3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59C0D7A-A958-3AB2-A480-56F86513CA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EC49A-61A0-1F4D-A81B-B0757EA12A4A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1805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jpeg"/><Relationship Id="rId7" Type="http://schemas.openxmlformats.org/officeDocument/2006/relationships/customXml" Target="../ink/ink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customXml" Target="../ink/ink2.xml"/><Relationship Id="rId4" Type="http://schemas.openxmlformats.org/officeDocument/2006/relationships/image" Target="../media/image16.jpeg"/><Relationship Id="rId9" Type="http://schemas.openxmlformats.org/officeDocument/2006/relationships/customXml" Target="../ink/ink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596976-8627-E25C-CC2E-7057AE93CC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255" y="888112"/>
            <a:ext cx="11305489" cy="2187280"/>
          </a:xfrm>
        </p:spPr>
        <p:txBody>
          <a:bodyPr/>
          <a:lstStyle/>
          <a:p>
            <a:r>
              <a:rPr kumimoji="1" lang="ja-JP" altLang="en-US">
                <a:latin typeface="HGMinchoE" panose="020B0300000000000000" pitchFamily="34" charset="-128"/>
                <a:ea typeface="HGMinchoE" panose="020B0300000000000000" pitchFamily="34" charset="-128"/>
              </a:rPr>
              <a:t>地方出身者へオススメする駅</a:t>
            </a:r>
            <a:r>
              <a:rPr lang="en-US" altLang="ja-JP">
                <a:latin typeface="HGMinchoE" panose="020B0300000000000000" pitchFamily="34" charset="-128"/>
                <a:ea typeface="HGMinchoE" panose="020B0300000000000000" pitchFamily="34" charset="-128"/>
              </a:rPr>
              <a:t>2</a:t>
            </a:r>
            <a:r>
              <a:rPr kumimoji="1" lang="ja-JP" altLang="en-US">
                <a:latin typeface="HGMinchoE" panose="020B0300000000000000" pitchFamily="34" charset="-128"/>
                <a:ea typeface="HGMinchoE" panose="020B0300000000000000" pitchFamily="34" charset="-128"/>
              </a:rPr>
              <a:t>選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0E9DC9E-0B11-76D2-7441-5AC68A1737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z="2800">
                <a:latin typeface="HGMinchoE" panose="020B0300000000000000" pitchFamily="34" charset="-128"/>
                <a:ea typeface="HGMinchoE" panose="020B0300000000000000" pitchFamily="34" charset="-128"/>
              </a:rPr>
              <a:t>１２班</a:t>
            </a:r>
            <a:endParaRPr kumimoji="1" lang="ja-JP" altLang="en-US" sz="2800">
              <a:latin typeface="HGMinchoE" panose="020B0300000000000000" pitchFamily="34" charset="-128"/>
              <a:ea typeface="HGMinchoE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8892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78F60F-E35E-58F5-A5C6-111BD603D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880" y="4701455"/>
            <a:ext cx="10515600" cy="445728"/>
          </a:xfrm>
        </p:spPr>
        <p:txBody>
          <a:bodyPr>
            <a:normAutofit fontScale="90000"/>
          </a:bodyPr>
          <a:lstStyle/>
          <a:p>
            <a:endParaRPr lang="ja-JP" altLang="en-US">
              <a:ea typeface="游ゴシック Light"/>
            </a:endParaRPr>
          </a:p>
        </p:txBody>
      </p:sp>
      <p:pic>
        <p:nvPicPr>
          <p:cNvPr id="4" name="図 4">
            <a:extLst>
              <a:ext uri="{FF2B5EF4-FFF2-40B4-BE49-F238E27FC236}">
                <a16:creationId xmlns:a16="http://schemas.microsoft.com/office/drawing/2014/main" id="{791EA309-0FAC-71AC-0059-F7DD1C1263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720" y="675653"/>
            <a:ext cx="7629747" cy="5131293"/>
          </a:xfrm>
        </p:spPr>
      </p:pic>
      <p:pic>
        <p:nvPicPr>
          <p:cNvPr id="3" name="図 4" descr="タイムライン&#10;&#10;説明は自動で生成されたものです">
            <a:extLst>
              <a:ext uri="{FF2B5EF4-FFF2-40B4-BE49-F238E27FC236}">
                <a16:creationId xmlns:a16="http://schemas.microsoft.com/office/drawing/2014/main" id="{69F9575A-26EB-FB53-8B99-1EF4038A8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25" y="3358042"/>
            <a:ext cx="3960827" cy="2934368"/>
          </a:xfrm>
          <a:prstGeom prst="rect">
            <a:avLst/>
          </a:prstGeom>
        </p:spPr>
      </p:pic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4522BE54-3C28-2C82-57CB-DC3D98668363}"/>
              </a:ext>
            </a:extLst>
          </p:cNvPr>
          <p:cNvCxnSpPr/>
          <p:nvPr/>
        </p:nvCxnSpPr>
        <p:spPr>
          <a:xfrm>
            <a:off x="5638800" y="2971800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図 7">
            <a:extLst>
              <a:ext uri="{FF2B5EF4-FFF2-40B4-BE49-F238E27FC236}">
                <a16:creationId xmlns:a16="http://schemas.microsoft.com/office/drawing/2014/main" id="{0F800650-5BAE-59E6-24A0-28DF51F8E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493" y="110765"/>
            <a:ext cx="3952972" cy="299143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インク 8">
                <a:extLst>
                  <a:ext uri="{FF2B5EF4-FFF2-40B4-BE49-F238E27FC236}">
                    <a16:creationId xmlns:a16="http://schemas.microsoft.com/office/drawing/2014/main" id="{FF31EB40-225D-6EA5-78D4-7E2F5E552276}"/>
                  </a:ext>
                </a:extLst>
              </p14:cNvPr>
              <p14:cNvContentPartPr/>
              <p14:nvPr/>
            </p14:nvContentPartPr>
            <p14:xfrm>
              <a:off x="6872639" y="2591944"/>
              <a:ext cx="1462879" cy="1171777"/>
            </p14:xfrm>
          </p:contentPart>
        </mc:Choice>
        <mc:Fallback>
          <p:pic>
            <p:nvPicPr>
              <p:cNvPr id="9" name="インク 8">
                <a:extLst>
                  <a:ext uri="{FF2B5EF4-FFF2-40B4-BE49-F238E27FC236}">
                    <a16:creationId xmlns:a16="http://schemas.microsoft.com/office/drawing/2014/main" id="{FF31EB40-225D-6EA5-78D4-7E2F5E55227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54645" y="2573950"/>
                <a:ext cx="1498506" cy="12074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インク 9">
                <a:extLst>
                  <a:ext uri="{FF2B5EF4-FFF2-40B4-BE49-F238E27FC236}">
                    <a16:creationId xmlns:a16="http://schemas.microsoft.com/office/drawing/2014/main" id="{9E10C02E-4CD5-BF85-0E6D-CEBF290F7BA1}"/>
                  </a:ext>
                </a:extLst>
              </p14:cNvPr>
              <p14:cNvContentPartPr/>
              <p14:nvPr/>
            </p14:nvContentPartPr>
            <p14:xfrm>
              <a:off x="2741628" y="5161174"/>
              <a:ext cx="15711" cy="15711"/>
            </p14:xfrm>
          </p:contentPart>
        </mc:Choice>
        <mc:Fallback>
          <p:pic>
            <p:nvPicPr>
              <p:cNvPr id="10" name="インク 9">
                <a:extLst>
                  <a:ext uri="{FF2B5EF4-FFF2-40B4-BE49-F238E27FC236}">
                    <a16:creationId xmlns:a16="http://schemas.microsoft.com/office/drawing/2014/main" id="{9E10C02E-4CD5-BF85-0E6D-CEBF290F7BA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56078" y="4375624"/>
                <a:ext cx="1571100" cy="1571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インク 10">
                <a:extLst>
                  <a:ext uri="{FF2B5EF4-FFF2-40B4-BE49-F238E27FC236}">
                    <a16:creationId xmlns:a16="http://schemas.microsoft.com/office/drawing/2014/main" id="{DCD303E8-FB73-C04E-61F4-AD37DB262CAB}"/>
                  </a:ext>
                </a:extLst>
              </p14:cNvPr>
              <p14:cNvContentPartPr/>
              <p14:nvPr/>
            </p14:nvContentPartPr>
            <p14:xfrm>
              <a:off x="2733772" y="5161174"/>
              <a:ext cx="15711" cy="15711"/>
            </p14:xfrm>
          </p:contentPart>
        </mc:Choice>
        <mc:Fallback>
          <p:pic>
            <p:nvPicPr>
              <p:cNvPr id="11" name="インク 10">
                <a:extLst>
                  <a:ext uri="{FF2B5EF4-FFF2-40B4-BE49-F238E27FC236}">
                    <a16:creationId xmlns:a16="http://schemas.microsoft.com/office/drawing/2014/main" id="{DCD303E8-FB73-C04E-61F4-AD37DB262CA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48222" y="4375624"/>
                <a:ext cx="1571100" cy="15711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9503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E466BF-EE94-A8AC-E3B3-AEA5E4AD3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5565" y="564342"/>
            <a:ext cx="1620869" cy="1325563"/>
          </a:xfrm>
        </p:spPr>
        <p:txBody>
          <a:bodyPr/>
          <a:lstStyle/>
          <a:p>
            <a:r>
              <a:rPr kumimoji="1" lang="ja-JP" altLang="en-US">
                <a:solidFill>
                  <a:srgbClr val="7030A0"/>
                </a:solidFill>
                <a:latin typeface="HGPSoeiKakugothicUB" panose="020B0300000000000000" pitchFamily="34" charset="-128"/>
                <a:ea typeface="HGPSoeiKakugothicUB" panose="020B0300000000000000" pitchFamily="34" charset="-128"/>
              </a:rPr>
              <a:t>まとめ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4ABCD9F-8E8C-AA6F-3FD6-DC83A3C11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502" y="2660929"/>
            <a:ext cx="8737351" cy="3822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ja-JP" altLang="en-US" sz="3200">
                <a:latin typeface="HGPSoeiKakugothicUB"/>
                <a:ea typeface="HGPSoeiKakugothicUB"/>
              </a:rPr>
              <a:t>家賃だけでなく、敷金、礼金にも注目することで駅を絞る事ができた</a:t>
            </a:r>
          </a:p>
          <a:p>
            <a:r>
              <a:rPr kumimoji="1" lang="ja-JP" altLang="en-US" sz="3200">
                <a:latin typeface="HGPSoeiKakugothicUB" panose="020B0300000000000000" pitchFamily="34" charset="-128"/>
                <a:ea typeface="HGPSoeiKakugothicUB" panose="020B0300000000000000" pitchFamily="34" charset="-128"/>
              </a:rPr>
              <a:t>周辺地域を調べることで住みやすさも考えて駅を知れた</a:t>
            </a:r>
          </a:p>
          <a:p>
            <a:r>
              <a:rPr lang="ja-JP" altLang="en-US" sz="3200">
                <a:latin typeface="HGPSoeiKakugothicUB"/>
                <a:ea typeface="HGPSoeiKakugothicUB"/>
              </a:rPr>
              <a:t>二つ以上のグラフを照らし合わせ、理想的な駅を選んだ</a:t>
            </a:r>
            <a:endParaRPr lang="ja-JP" altLang="en-US" sz="3200">
              <a:latin typeface="HGPSoeiKakugothicUB" panose="020B0300000000000000" pitchFamily="34" charset="-128"/>
              <a:ea typeface="HGPSoeiKakugothicUB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76349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21189E-51CE-D378-3726-6463AFD2A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HGPSoeiKakugothicUB" panose="020B0300000000000000" pitchFamily="34" charset="-128"/>
                <a:ea typeface="HGPSoeiKakugothicUB" panose="020B0300000000000000" pitchFamily="34" charset="-128"/>
              </a:rPr>
              <a:t>ターゲット／条件</a:t>
            </a:r>
            <a:endParaRPr kumimoji="1" lang="ja-JP" altLang="en-US">
              <a:latin typeface="HGPSoeiKakugothicUB" panose="020B0300000000000000" pitchFamily="34" charset="-128"/>
              <a:ea typeface="HGPSoeiKakugothicUB" panose="020B0300000000000000" pitchFamily="34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CAE3B45-8167-E3D4-3146-BB7AA8009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873" y="1788872"/>
            <a:ext cx="9918254" cy="4351338"/>
          </a:xfrm>
        </p:spPr>
        <p:txBody>
          <a:bodyPr/>
          <a:lstStyle/>
          <a:p>
            <a:r>
              <a:rPr kumimoji="1" lang="ja-JP" altLang="en-US">
                <a:latin typeface="HGPSoeiKakugothicUB" panose="020B0300000000000000" pitchFamily="34" charset="-128"/>
                <a:ea typeface="HGPSoeiKakugothicUB" panose="020B0300000000000000" pitchFamily="34" charset="-128"/>
              </a:rPr>
              <a:t>ターゲット</a:t>
            </a:r>
          </a:p>
          <a:p>
            <a:pPr marL="0" indent="0">
              <a:buNone/>
            </a:pPr>
            <a:r>
              <a:rPr lang="ja-JP" altLang="en-US">
                <a:solidFill>
                  <a:srgbClr val="FFC000"/>
                </a:solidFill>
                <a:latin typeface="HGPSoeiKakugothicUB" panose="020B0300000000000000" pitchFamily="34" charset="-128"/>
                <a:ea typeface="HGPSoeiKakugothicUB" panose="020B0300000000000000" pitchFamily="34" charset="-128"/>
              </a:rPr>
              <a:t>　地方出身者</a:t>
            </a:r>
            <a:r>
              <a:rPr lang="ja-JP" altLang="en-US">
                <a:latin typeface="HGPSoeiKakugothicUB" panose="020B0300000000000000" pitchFamily="34" charset="-128"/>
                <a:ea typeface="HGPSoeiKakugothicUB" panose="020B0300000000000000" pitchFamily="34" charset="-128"/>
              </a:rPr>
              <a:t>、</a:t>
            </a:r>
            <a:r>
              <a:rPr lang="ja-JP" altLang="en-US">
                <a:solidFill>
                  <a:srgbClr val="FFC000"/>
                </a:solidFill>
                <a:latin typeface="HGPSoeiKakugothicUB" panose="020B0300000000000000" pitchFamily="34" charset="-128"/>
                <a:ea typeface="HGPSoeiKakugothicUB" panose="020B0300000000000000" pitchFamily="34" charset="-128"/>
              </a:rPr>
              <a:t>一人暮らし</a:t>
            </a:r>
          </a:p>
          <a:p>
            <a:pPr marL="0" indent="0">
              <a:buNone/>
            </a:pPr>
            <a:r>
              <a:rPr lang="ja-JP" altLang="en-US">
                <a:latin typeface="HGPSoeiKakugothicUB" panose="020B0300000000000000" pitchFamily="34" charset="-128"/>
                <a:ea typeface="HGPSoeiKakugothicUB" panose="020B0300000000000000" pitchFamily="34" charset="-128"/>
              </a:rPr>
              <a:t>　</a:t>
            </a:r>
            <a:endParaRPr kumimoji="1" lang="ja-JP" altLang="en-US">
              <a:latin typeface="HGPSoeiKakugothicUB" panose="020B0300000000000000" pitchFamily="34" charset="-128"/>
              <a:ea typeface="HGPSoeiKakugothicUB" panose="020B0300000000000000" pitchFamily="34" charset="-128"/>
            </a:endParaRPr>
          </a:p>
          <a:p>
            <a:r>
              <a:rPr lang="ja-JP" altLang="en-US">
                <a:latin typeface="HGPSoeiKakugothicUB" panose="020B0300000000000000" pitchFamily="34" charset="-128"/>
                <a:ea typeface="HGPSoeiKakugothicUB" panose="020B0300000000000000" pitchFamily="34" charset="-128"/>
              </a:rPr>
              <a:t>条件</a:t>
            </a:r>
          </a:p>
          <a:p>
            <a:pPr marL="0" indent="0">
              <a:buNone/>
            </a:pPr>
            <a:r>
              <a:rPr kumimoji="1" lang="ja-JP" altLang="en-US">
                <a:latin typeface="HGPSoeiKakugothicUB" panose="020B0300000000000000" pitchFamily="34" charset="-128"/>
                <a:ea typeface="HGPSoeiKakugothicUB" panose="020B0300000000000000" pitchFamily="34" charset="-128"/>
              </a:rPr>
              <a:t>　</a:t>
            </a:r>
            <a:r>
              <a:rPr kumimoji="1" lang="ja-JP" altLang="en-US">
                <a:solidFill>
                  <a:srgbClr val="92D050"/>
                </a:solidFill>
                <a:latin typeface="HGPSoeiKakugothicUB" panose="020B0300000000000000" pitchFamily="34" charset="-128"/>
                <a:ea typeface="HGPSoeiKakugothicUB" panose="020B0300000000000000" pitchFamily="34" charset="-128"/>
              </a:rPr>
              <a:t>経済的に優しい</a:t>
            </a:r>
            <a:r>
              <a:rPr kumimoji="1" lang="ja-JP" altLang="en-US">
                <a:latin typeface="HGPSoeiKakugothicUB" panose="020B0300000000000000" pitchFamily="34" charset="-128"/>
                <a:ea typeface="HGPSoeiKakugothicUB" panose="020B0300000000000000" pitchFamily="34" charset="-128"/>
              </a:rPr>
              <a:t>　→ 一人暮らしだといろいろ</a:t>
            </a:r>
            <a:r>
              <a:rPr kumimoji="1" lang="ja-JP" altLang="en-US">
                <a:solidFill>
                  <a:srgbClr val="00B050"/>
                </a:solidFill>
                <a:latin typeface="HGPSoeiKakugothicUB" panose="020B0300000000000000" pitchFamily="34" charset="-128"/>
                <a:ea typeface="HGPSoeiKakugothicUB" panose="020B0300000000000000" pitchFamily="34" charset="-128"/>
              </a:rPr>
              <a:t>お金がかかる</a:t>
            </a:r>
            <a:r>
              <a:rPr kumimoji="1" lang="ja-JP" altLang="en-US">
                <a:latin typeface="HGPSoeiKakugothicUB" panose="020B0300000000000000" pitchFamily="34" charset="-128"/>
                <a:ea typeface="HGPSoeiKakugothicUB" panose="020B0300000000000000" pitchFamily="34" charset="-128"/>
              </a:rPr>
              <a:t>から</a:t>
            </a:r>
          </a:p>
          <a:p>
            <a:pPr marL="0" indent="0">
              <a:buNone/>
            </a:pPr>
            <a:r>
              <a:rPr lang="ja-JP" altLang="en-US">
                <a:latin typeface="HGPSoeiKakugothicUB" panose="020B0300000000000000" pitchFamily="34" charset="-128"/>
                <a:ea typeface="HGPSoeiKakugothicUB" panose="020B0300000000000000" pitchFamily="34" charset="-128"/>
              </a:rPr>
              <a:t>　</a:t>
            </a:r>
            <a:r>
              <a:rPr lang="ja-JP" altLang="en-US">
                <a:solidFill>
                  <a:srgbClr val="92D050"/>
                </a:solidFill>
                <a:latin typeface="HGPSoeiKakugothicUB" panose="020B0300000000000000" pitchFamily="34" charset="-128"/>
                <a:ea typeface="HGPSoeiKakugothicUB" panose="020B0300000000000000" pitchFamily="34" charset="-128"/>
              </a:rPr>
              <a:t>通学する途中にスーパーやショップがある</a:t>
            </a:r>
            <a:r>
              <a:rPr lang="ja-JP" altLang="en-US">
                <a:latin typeface="HGPSoeiKakugothicUB" panose="020B0300000000000000" pitchFamily="34" charset="-128"/>
                <a:ea typeface="HGPSoeiKakugothicUB" panose="020B0300000000000000" pitchFamily="34" charset="-128"/>
              </a:rPr>
              <a:t>　</a:t>
            </a:r>
          </a:p>
          <a:p>
            <a:pPr marL="0" indent="0">
              <a:buNone/>
            </a:pPr>
            <a:r>
              <a:rPr kumimoji="1" lang="ja-JP" altLang="en-US">
                <a:latin typeface="HGPSoeiKakugothicUB" panose="020B0300000000000000" pitchFamily="34" charset="-128"/>
                <a:ea typeface="HGPSoeiKakugothicUB" panose="020B0300000000000000" pitchFamily="34" charset="-128"/>
              </a:rPr>
              <a:t>　　　　　　　　　→</a:t>
            </a:r>
            <a:r>
              <a:rPr kumimoji="1" lang="ja-JP" altLang="en-US">
                <a:solidFill>
                  <a:srgbClr val="00B050"/>
                </a:solidFill>
                <a:latin typeface="HGPSoeiKakugothicUB" panose="020B0300000000000000" pitchFamily="34" charset="-128"/>
                <a:ea typeface="HGPSoeiKakugothicUB" panose="020B0300000000000000" pitchFamily="34" charset="-128"/>
              </a:rPr>
              <a:t>生活圏を作りやすく</a:t>
            </a:r>
            <a:r>
              <a:rPr kumimoji="1" lang="ja-JP" altLang="en-US">
                <a:latin typeface="HGPSoeiKakugothicUB" panose="020B0300000000000000" pitchFamily="34" charset="-128"/>
                <a:ea typeface="HGPSoeiKakugothicUB" panose="020B0300000000000000" pitchFamily="34" charset="-128"/>
              </a:rPr>
              <a:t>、暮らしやすくなるから</a:t>
            </a:r>
          </a:p>
        </p:txBody>
      </p:sp>
    </p:spTree>
    <p:extLst>
      <p:ext uri="{BB962C8B-B14F-4D97-AF65-F5344CB8AC3E}">
        <p14:creationId xmlns:p14="http://schemas.microsoft.com/office/powerpoint/2010/main" val="202565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5">
            <a:extLst>
              <a:ext uri="{FF2B5EF4-FFF2-40B4-BE49-F238E27FC236}">
                <a16:creationId xmlns:a16="http://schemas.microsoft.com/office/drawing/2014/main" id="{6246919D-9319-4534-A886-B181A8BCEB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65" y="418487"/>
            <a:ext cx="4737399" cy="3993570"/>
          </a:xfr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77AC9C4-4057-1EC4-C384-FE786969EFD1}"/>
              </a:ext>
            </a:extLst>
          </p:cNvPr>
          <p:cNvSpPr txBox="1"/>
          <p:nvPr/>
        </p:nvSpPr>
        <p:spPr>
          <a:xfrm>
            <a:off x="1377078" y="4738171"/>
            <a:ext cx="943784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2400">
                <a:latin typeface="HGMinchoE" panose="020B0300000000000000" pitchFamily="34" charset="-128"/>
                <a:ea typeface="HGMinchoE" panose="020B0300000000000000" pitchFamily="34" charset="-128"/>
              </a:rPr>
              <a:t>路線別に家賃と合計時間のグラフを出す</a:t>
            </a:r>
          </a:p>
          <a:p>
            <a:r>
              <a:rPr lang="ja-JP" altLang="en-US" sz="2400">
                <a:latin typeface="HGMinchoE" panose="020B0300000000000000" pitchFamily="34" charset="-128"/>
                <a:ea typeface="HGMinchoE" panose="020B0300000000000000" pitchFamily="34" charset="-128"/>
              </a:rPr>
              <a:t>家賃と合計時間のグラフの</a:t>
            </a:r>
            <a:r>
              <a:rPr lang="ja-JP" altLang="en-US" sz="2400">
                <a:solidFill>
                  <a:srgbClr val="FF0000"/>
                </a:solidFill>
                <a:latin typeface="HGMinchoE" panose="020B0300000000000000" pitchFamily="34" charset="-128"/>
                <a:ea typeface="HGMinchoE" panose="020B0300000000000000" pitchFamily="34" charset="-128"/>
              </a:rPr>
              <a:t>赤色</a:t>
            </a:r>
            <a:r>
              <a:rPr lang="ja-JP" altLang="en-US" sz="2400">
                <a:latin typeface="HGMinchoE" panose="020B0300000000000000" pitchFamily="34" charset="-128"/>
                <a:ea typeface="HGMinchoE" panose="020B0300000000000000" pitchFamily="34" charset="-128"/>
              </a:rPr>
              <a:t>の部分に絞る</a:t>
            </a:r>
          </a:p>
          <a:p>
            <a:r>
              <a:rPr lang="ja-JP" altLang="en-US" sz="2400">
                <a:latin typeface="HGMinchoE" panose="020B0300000000000000" pitchFamily="34" charset="-128"/>
                <a:ea typeface="HGMinchoE" panose="020B0300000000000000" pitchFamily="34" charset="-128"/>
              </a:rPr>
              <a:t>そこから</a:t>
            </a:r>
            <a:r>
              <a:rPr lang="ja-JP" altLang="en-US" sz="2400">
                <a:solidFill>
                  <a:schemeClr val="accent2"/>
                </a:solidFill>
                <a:latin typeface="HGMinchoE" panose="020B0300000000000000" pitchFamily="34" charset="-128"/>
                <a:ea typeface="HGMinchoE" panose="020B0300000000000000" pitchFamily="34" charset="-128"/>
              </a:rPr>
              <a:t>相鉄本線と京急本線</a:t>
            </a:r>
            <a:r>
              <a:rPr lang="ja-JP" altLang="en-US" sz="2400">
                <a:latin typeface="HGMinchoE" panose="020B0300000000000000" pitchFamily="34" charset="-128"/>
                <a:ea typeface="HGMinchoE" panose="020B0300000000000000" pitchFamily="34" charset="-128"/>
              </a:rPr>
              <a:t>が赤色の部分に入っているのがわかる</a:t>
            </a:r>
          </a:p>
          <a:p>
            <a:r>
              <a:rPr lang="ja-JP" altLang="en-US" sz="2400">
                <a:latin typeface="HGMinchoE" panose="020B0300000000000000" pitchFamily="34" charset="-128"/>
                <a:ea typeface="HGMinchoE" panose="020B0300000000000000" pitchFamily="34" charset="-128"/>
              </a:rPr>
              <a:t>よって相鉄本線と京急本線の駅に絞ることができる</a:t>
            </a:r>
          </a:p>
        </p:txBody>
      </p:sp>
      <p:pic>
        <p:nvPicPr>
          <p:cNvPr id="8" name="図 7" descr="グラフ&#10;&#10;説明は自動で生成されたものです">
            <a:extLst>
              <a:ext uri="{FF2B5EF4-FFF2-40B4-BE49-F238E27FC236}">
                <a16:creationId xmlns:a16="http://schemas.microsoft.com/office/drawing/2014/main" id="{C8D7E496-4908-989B-EAD5-FE79D6E62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462" y="769850"/>
            <a:ext cx="4191631" cy="3290314"/>
          </a:xfrm>
          <a:prstGeom prst="rect">
            <a:avLst/>
          </a:prstGeom>
        </p:spPr>
      </p:pic>
      <p:sp>
        <p:nvSpPr>
          <p:cNvPr id="12" name="円: 塗りつぶしなし 11">
            <a:extLst>
              <a:ext uri="{FF2B5EF4-FFF2-40B4-BE49-F238E27FC236}">
                <a16:creationId xmlns:a16="http://schemas.microsoft.com/office/drawing/2014/main" id="{A3BED472-A340-2C4B-E680-0B9CE8B8D0A9}"/>
              </a:ext>
            </a:extLst>
          </p:cNvPr>
          <p:cNvSpPr/>
          <p:nvPr/>
        </p:nvSpPr>
        <p:spPr>
          <a:xfrm>
            <a:off x="1842796" y="2503713"/>
            <a:ext cx="979715" cy="388776"/>
          </a:xfrm>
          <a:prstGeom prst="donut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328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6">
            <a:extLst>
              <a:ext uri="{FF2B5EF4-FFF2-40B4-BE49-F238E27FC236}">
                <a16:creationId xmlns:a16="http://schemas.microsoft.com/office/drawing/2014/main" id="{3BD77283-3A40-C460-6BFD-D1989565D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67" y="4134823"/>
            <a:ext cx="4842587" cy="272492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B8F13DB-0FB2-09BD-DBBA-CE3F349C3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ja-JP" altLang="en-US">
                <a:ea typeface="游ゴシック Light"/>
              </a:rPr>
            </a:br>
            <a:endParaRPr lang="ja-JP" altLang="en-US">
              <a:ea typeface="游ゴシック Light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CB6BCBD-C222-26E9-63A1-A127B8461C9B}"/>
              </a:ext>
            </a:extLst>
          </p:cNvPr>
          <p:cNvSpPr txBox="1"/>
          <p:nvPr/>
        </p:nvSpPr>
        <p:spPr>
          <a:xfrm>
            <a:off x="2736979" y="1687285"/>
            <a:ext cx="6727953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ja-JP" altLang="en-US" sz="4800">
                <a:latin typeface="HGPSoeiKakugothicUB"/>
                <a:ea typeface="HGPSoeiKakugothicUB"/>
              </a:rPr>
              <a:t>おすすめする一つ目の駅</a:t>
            </a:r>
            <a:endParaRPr lang="ja-JP"/>
          </a:p>
          <a:p>
            <a:pPr algn="ctr"/>
            <a:r>
              <a:rPr lang="ja-JP" altLang="en-US" sz="4800">
                <a:latin typeface="HGPSoeiKakugothicUB"/>
                <a:ea typeface="HGPSoeiKakugothicUB"/>
              </a:rPr>
              <a:t>は</a:t>
            </a:r>
          </a:p>
          <a:p>
            <a:pPr algn="ctr"/>
            <a:r>
              <a:rPr lang="ja-JP" altLang="en-US" sz="9600">
                <a:solidFill>
                  <a:srgbClr val="000000"/>
                </a:solidFill>
                <a:latin typeface="HGPSoeiKakugothicUB"/>
                <a:ea typeface="HGPSoeiKakugothicUB"/>
              </a:rPr>
              <a:t>星川駅</a:t>
            </a:r>
            <a:endParaRPr lang="ja-JP" altLang="en-US" sz="9600">
              <a:latin typeface="HGPSoeiKakugothicUB"/>
              <a:ea typeface="HGPSoeiKakugothicUB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462EFC7-AFE8-217F-8404-D4DA70F5667D}"/>
              </a:ext>
            </a:extLst>
          </p:cNvPr>
          <p:cNvSpPr txBox="1"/>
          <p:nvPr/>
        </p:nvSpPr>
        <p:spPr>
          <a:xfrm>
            <a:off x="2348203" y="6368143"/>
            <a:ext cx="65469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solidFill>
                  <a:srgbClr val="0070C0"/>
                </a:solidFill>
                <a:latin typeface="HGPSoeiKakugothicUB"/>
                <a:ea typeface="HGPSoeiKakugothicUB"/>
              </a:rPr>
              <a:t>画像元：</a:t>
            </a:r>
            <a:r>
              <a:rPr lang="ja-JP">
                <a:solidFill>
                  <a:srgbClr val="0070C0"/>
                </a:solidFill>
                <a:latin typeface="HGPSoeiKakugothicUB"/>
                <a:ea typeface="HGPSoeiKakugothicUB"/>
                <a:cs typeface="+mn-lt"/>
              </a:rPr>
              <a:t>https://gentosha-go.com/articles/-/26737</a:t>
            </a:r>
            <a:endParaRPr lang="ja-JP" altLang="en-US">
              <a:solidFill>
                <a:srgbClr val="0070C0"/>
              </a:solidFill>
              <a:latin typeface="HGPSoeiKakugothicUB"/>
              <a:ea typeface="HGPSoeiKakugothicUB"/>
            </a:endParaRPr>
          </a:p>
        </p:txBody>
      </p:sp>
    </p:spTree>
    <p:extLst>
      <p:ext uri="{BB962C8B-B14F-4D97-AF65-F5344CB8AC3E}">
        <p14:creationId xmlns:p14="http://schemas.microsoft.com/office/powerpoint/2010/main" val="3089423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図 6">
            <a:extLst>
              <a:ext uri="{FF2B5EF4-FFF2-40B4-BE49-F238E27FC236}">
                <a16:creationId xmlns:a16="http://schemas.microsoft.com/office/drawing/2014/main" id="{A6D01B7A-977F-1F16-BD59-D56C417C9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62" y="320040"/>
            <a:ext cx="4579628" cy="3927031"/>
          </a:xfrm>
          <a:prstGeom prst="rect">
            <a:avLst/>
          </a:prstGeom>
        </p:spPr>
      </p:pic>
      <p:pic>
        <p:nvPicPr>
          <p:cNvPr id="4" name="図 4">
            <a:extLst>
              <a:ext uri="{FF2B5EF4-FFF2-40B4-BE49-F238E27FC236}">
                <a16:creationId xmlns:a16="http://schemas.microsoft.com/office/drawing/2014/main" id="{3FFB0E78-9F0E-0D31-F2F8-C38209AB15E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262" y="320040"/>
            <a:ext cx="4579628" cy="3927031"/>
          </a:xfrm>
          <a:prstGeom prst="rect">
            <a:avLst/>
          </a:prstGeom>
        </p:spPr>
      </p:pic>
      <p:sp>
        <p:nvSpPr>
          <p:cNvPr id="13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EEF66C3-501C-8AD4-7F89-69E42A057269}"/>
              </a:ext>
            </a:extLst>
          </p:cNvPr>
          <p:cNvSpPr txBox="1"/>
          <p:nvPr/>
        </p:nvSpPr>
        <p:spPr>
          <a:xfrm>
            <a:off x="5348795" y="4447763"/>
            <a:ext cx="6554342" cy="172269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sz="2400">
                <a:latin typeface="HGMinchoE"/>
                <a:ea typeface="HGMinchoE"/>
              </a:rPr>
              <a:t>まず、右のグラフから星川駅や和田駅などが合計時間が少なく、家賃が低くなっている。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sz="2400">
                <a:latin typeface="HGMinchoE" panose="020B0300000000000000" pitchFamily="34" charset="-128"/>
                <a:ea typeface="HGMinchoE" panose="020B0300000000000000" pitchFamily="34" charset="-128"/>
              </a:rPr>
              <a:t>そして追加で敷金・礼金の情報をつけ足して、二つのグラフから星川駅に絞った。</a:t>
            </a:r>
          </a:p>
        </p:txBody>
      </p:sp>
      <p:sp>
        <p:nvSpPr>
          <p:cNvPr id="10" name="円: 塗りつぶしなし 9">
            <a:extLst>
              <a:ext uri="{FF2B5EF4-FFF2-40B4-BE49-F238E27FC236}">
                <a16:creationId xmlns:a16="http://schemas.microsoft.com/office/drawing/2014/main" id="{9C5BD6ED-5E64-BB4F-A615-D9F5DEF90C2E}"/>
              </a:ext>
            </a:extLst>
          </p:cNvPr>
          <p:cNvSpPr/>
          <p:nvPr/>
        </p:nvSpPr>
        <p:spPr>
          <a:xfrm>
            <a:off x="909062" y="3262157"/>
            <a:ext cx="1561710" cy="841071"/>
          </a:xfrm>
          <a:prstGeom prst="donut">
            <a:avLst>
              <a:gd name="adj" fmla="val 10608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schemeClr val="tx1"/>
              </a:solidFill>
            </a:endParaRPr>
          </a:p>
        </p:txBody>
      </p:sp>
      <p:sp>
        <p:nvSpPr>
          <p:cNvPr id="14" name="円: 塗りつぶしなし 13">
            <a:extLst>
              <a:ext uri="{FF2B5EF4-FFF2-40B4-BE49-F238E27FC236}">
                <a16:creationId xmlns:a16="http://schemas.microsoft.com/office/drawing/2014/main" id="{65AC6858-31A2-28CE-9AA5-904CF3B1F474}"/>
              </a:ext>
            </a:extLst>
          </p:cNvPr>
          <p:cNvSpPr/>
          <p:nvPr/>
        </p:nvSpPr>
        <p:spPr>
          <a:xfrm>
            <a:off x="7845111" y="2658326"/>
            <a:ext cx="1561710" cy="841071"/>
          </a:xfrm>
          <a:prstGeom prst="donut">
            <a:avLst>
              <a:gd name="adj" fmla="val 10608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337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4">
            <a:extLst>
              <a:ext uri="{FF2B5EF4-FFF2-40B4-BE49-F238E27FC236}">
                <a16:creationId xmlns:a16="http://schemas.microsoft.com/office/drawing/2014/main" id="{98E3EACC-5D96-536E-D69D-043E6A61B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788"/>
            <a:ext cx="9821602" cy="6033924"/>
          </a:xfrm>
          <a:prstGeom prst="rect">
            <a:avLst/>
          </a:prstGeom>
        </p:spPr>
      </p:pic>
      <p:pic>
        <p:nvPicPr>
          <p:cNvPr id="5" name="図 5">
            <a:extLst>
              <a:ext uri="{FF2B5EF4-FFF2-40B4-BE49-F238E27FC236}">
                <a16:creationId xmlns:a16="http://schemas.microsoft.com/office/drawing/2014/main" id="{48564742-CD03-6B3E-4E5B-95EFB472C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" t="14323" r="18975"/>
          <a:stretch/>
        </p:blipFill>
        <p:spPr>
          <a:xfrm>
            <a:off x="5344336" y="1968992"/>
            <a:ext cx="6847663" cy="4889008"/>
          </a:xfrm>
          <a:prstGeom prst="rect">
            <a:avLst/>
          </a:prstGeom>
        </p:spPr>
      </p:pic>
      <p:sp>
        <p:nvSpPr>
          <p:cNvPr id="6" name="円: 塗りつぶしなし 5">
            <a:extLst>
              <a:ext uri="{FF2B5EF4-FFF2-40B4-BE49-F238E27FC236}">
                <a16:creationId xmlns:a16="http://schemas.microsoft.com/office/drawing/2014/main" id="{6B40834C-C3DB-40BE-27E3-B7D3F7A069FD}"/>
              </a:ext>
            </a:extLst>
          </p:cNvPr>
          <p:cNvSpPr/>
          <p:nvPr/>
        </p:nvSpPr>
        <p:spPr>
          <a:xfrm>
            <a:off x="8768168" y="3234546"/>
            <a:ext cx="1659805" cy="1659805"/>
          </a:xfrm>
          <a:prstGeom prst="donut">
            <a:avLst>
              <a:gd name="adj" fmla="val 5034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schemeClr val="tx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7E7E54E-B0A6-1691-D51C-214BF351B2AD}"/>
              </a:ext>
            </a:extLst>
          </p:cNvPr>
          <p:cNvSpPr txBox="1"/>
          <p:nvPr/>
        </p:nvSpPr>
        <p:spPr>
          <a:xfrm>
            <a:off x="9821603" y="1009287"/>
            <a:ext cx="2938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2800">
                <a:solidFill>
                  <a:schemeClr val="accent2"/>
                </a:solidFill>
                <a:latin typeface="HGPSoeiKakugothicUB" panose="020B0300000000000000" pitchFamily="34" charset="-128"/>
                <a:ea typeface="HGPSoeiKakugothicUB" panose="020B0300000000000000" pitchFamily="34" charset="-128"/>
              </a:rPr>
              <a:t>イオンがある</a:t>
            </a:r>
          </a:p>
        </p:txBody>
      </p:sp>
      <p:sp>
        <p:nvSpPr>
          <p:cNvPr id="12" name="円: 塗りつぶしなし 11">
            <a:extLst>
              <a:ext uri="{FF2B5EF4-FFF2-40B4-BE49-F238E27FC236}">
                <a16:creationId xmlns:a16="http://schemas.microsoft.com/office/drawing/2014/main" id="{14F6C6A5-E1FD-537A-E349-E0BDA3127BC0}"/>
              </a:ext>
            </a:extLst>
          </p:cNvPr>
          <p:cNvSpPr/>
          <p:nvPr/>
        </p:nvSpPr>
        <p:spPr>
          <a:xfrm>
            <a:off x="7608749" y="3389254"/>
            <a:ext cx="1007279" cy="1007279"/>
          </a:xfrm>
          <a:prstGeom prst="donut">
            <a:avLst>
              <a:gd name="adj" fmla="val 69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schemeClr val="tx1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7731F8D-805D-7A5A-0AFF-EBF6786EBB68}"/>
              </a:ext>
            </a:extLst>
          </p:cNvPr>
          <p:cNvSpPr txBox="1"/>
          <p:nvPr/>
        </p:nvSpPr>
        <p:spPr>
          <a:xfrm>
            <a:off x="3113492" y="6268190"/>
            <a:ext cx="267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>
                <a:latin typeface="HGPSoeiKakugothicUB" panose="020B0300000000000000" pitchFamily="34" charset="-128"/>
                <a:ea typeface="HGPSoeiKakugothicUB" panose="020B0300000000000000" pitchFamily="34" charset="-128"/>
              </a:rPr>
              <a:t>周辺地域の地図→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7" name="インク 17">
                <a:extLst>
                  <a:ext uri="{FF2B5EF4-FFF2-40B4-BE49-F238E27FC236}">
                    <a16:creationId xmlns:a16="http://schemas.microsoft.com/office/drawing/2014/main" id="{51CE58D0-49A6-7486-5F0A-340A1C09F185}"/>
                  </a:ext>
                </a:extLst>
              </p14:cNvPr>
              <p14:cNvContentPartPr/>
              <p14:nvPr/>
            </p14:nvContentPartPr>
            <p14:xfrm>
              <a:off x="10047700" y="1654414"/>
              <a:ext cx="710280" cy="1706040"/>
            </p14:xfrm>
          </p:contentPart>
        </mc:Choice>
        <mc:Fallback>
          <p:pic>
            <p:nvPicPr>
              <p:cNvPr id="17" name="インク 17">
                <a:extLst>
                  <a:ext uri="{FF2B5EF4-FFF2-40B4-BE49-F238E27FC236}">
                    <a16:creationId xmlns:a16="http://schemas.microsoft.com/office/drawing/2014/main" id="{51CE58D0-49A6-7486-5F0A-340A1C09F18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86109" y="1592854"/>
                <a:ext cx="833462" cy="182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7990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6" descr="建物, 道路, 屋外, ウォーキング が含まれている画像&#10;&#10;説明は自動で生成されたものです">
            <a:extLst>
              <a:ext uri="{FF2B5EF4-FFF2-40B4-BE49-F238E27FC236}">
                <a16:creationId xmlns:a16="http://schemas.microsoft.com/office/drawing/2014/main" id="{614D302C-0CE3-80A5-E5A1-9D5B895D7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931" y="4204686"/>
            <a:ext cx="4718178" cy="265517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67DC9B6-09C9-11B7-2FCB-E794CC85AB6D}"/>
              </a:ext>
            </a:extLst>
          </p:cNvPr>
          <p:cNvSpPr txBox="1"/>
          <p:nvPr/>
        </p:nvSpPr>
        <p:spPr>
          <a:xfrm>
            <a:off x="2736979" y="1687285"/>
            <a:ext cx="6727953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ja-JP" altLang="en-US" sz="4800">
                <a:latin typeface="HGPSoeiKakugothicUB"/>
                <a:ea typeface="HGPSoeiKakugothicUB"/>
              </a:rPr>
              <a:t>おすすめする二つ目の駅</a:t>
            </a:r>
            <a:endParaRPr lang="ja-JP"/>
          </a:p>
          <a:p>
            <a:pPr algn="ctr"/>
            <a:r>
              <a:rPr lang="ja-JP" altLang="en-US" sz="4800">
                <a:latin typeface="HGPSoeiKakugothicUB"/>
                <a:ea typeface="HGPSoeiKakugothicUB"/>
              </a:rPr>
              <a:t>は</a:t>
            </a:r>
          </a:p>
          <a:p>
            <a:pPr algn="ctr"/>
            <a:r>
              <a:rPr lang="ja-JP" altLang="en-US" sz="9600">
                <a:solidFill>
                  <a:srgbClr val="000000"/>
                </a:solidFill>
                <a:latin typeface="HGPSoeiKakugothicUB"/>
                <a:ea typeface="HGPSoeiKakugothicUB"/>
              </a:rPr>
              <a:t>上大岡駅</a:t>
            </a:r>
            <a:endParaRPr lang="ja-JP" altLang="en-US" sz="9600">
              <a:latin typeface="HGPSoeiKakugothicUB"/>
              <a:ea typeface="HGPSoeiKakugothicUB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E8E2482-9DB2-8A58-5E9B-C5FC985F47BF}"/>
              </a:ext>
            </a:extLst>
          </p:cNvPr>
          <p:cNvSpPr txBox="1"/>
          <p:nvPr/>
        </p:nvSpPr>
        <p:spPr>
          <a:xfrm>
            <a:off x="2348203" y="6368143"/>
            <a:ext cx="65469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solidFill>
                  <a:srgbClr val="0070C0"/>
                </a:solidFill>
                <a:latin typeface="HGPSoeiKakugothicUB"/>
                <a:ea typeface="HGPSoeiKakugothicUB"/>
              </a:rPr>
              <a:t>画像元：</a:t>
            </a:r>
            <a:r>
              <a:rPr lang="ja-JP">
                <a:solidFill>
                  <a:srgbClr val="0070C0"/>
                </a:solidFill>
                <a:latin typeface="HGPSoeiKakugothicUB"/>
                <a:ea typeface="HGPSoeiKakugothicUB"/>
                <a:cs typeface="+mn-lt"/>
              </a:rPr>
              <a:t>https://tetsudo-ch.com/10093221.html</a:t>
            </a:r>
            <a:endParaRPr lang="ja-JP">
              <a:solidFill>
                <a:srgbClr val="0070C0"/>
              </a:solidFill>
              <a:latin typeface="HGPSoeiKakugothicUB"/>
              <a:ea typeface="HGPSoeiKakugothicUB"/>
            </a:endParaRPr>
          </a:p>
        </p:txBody>
      </p:sp>
    </p:spTree>
    <p:extLst>
      <p:ext uri="{BB962C8B-B14F-4D97-AF65-F5344CB8AC3E}">
        <p14:creationId xmlns:p14="http://schemas.microsoft.com/office/powerpoint/2010/main" val="937862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F79BB8A-F85A-4583-4F91-EA241FDA1D35}"/>
              </a:ext>
            </a:extLst>
          </p:cNvPr>
          <p:cNvSpPr txBox="1"/>
          <p:nvPr/>
        </p:nvSpPr>
        <p:spPr>
          <a:xfrm>
            <a:off x="2536447" y="5403272"/>
            <a:ext cx="58935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ja-JP" altLang="en-US">
              <a:ea typeface="游ゴシック"/>
            </a:endParaRPr>
          </a:p>
        </p:txBody>
      </p:sp>
      <p:pic>
        <p:nvPicPr>
          <p:cNvPr id="7" name="図 5">
            <a:extLst>
              <a:ext uri="{FF2B5EF4-FFF2-40B4-BE49-F238E27FC236}">
                <a16:creationId xmlns:a16="http://schemas.microsoft.com/office/drawing/2014/main" id="{919A1905-0CB1-1796-4821-09A03BB7E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15" y="3296253"/>
            <a:ext cx="7034666" cy="2901396"/>
          </a:xfrm>
          <a:prstGeom prst="rect">
            <a:avLst/>
          </a:prstGeom>
        </p:spPr>
      </p:pic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23DABBD-38AB-393A-88ED-EE65BA59C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3062" y="2016767"/>
            <a:ext cx="4332941" cy="255897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ja-JP" altLang="en-US" sz="2400">
                <a:latin typeface="HGPSoeiKakugothicUB" panose="020B0300000000000000" pitchFamily="34" charset="-128"/>
                <a:ea typeface="HGPSoeiKakugothicUB" panose="020B0300000000000000" pitchFamily="34" charset="-128"/>
              </a:rPr>
              <a:t>この二つのグラフからどちらも下の方にある</a:t>
            </a:r>
            <a:r>
              <a:rPr lang="ja-JP" altLang="en-US" sz="2400">
                <a:solidFill>
                  <a:srgbClr val="FF0000"/>
                </a:solidFill>
                <a:latin typeface="HGPSoeiKakugothicUB" panose="020B0300000000000000" pitchFamily="34" charset="-128"/>
                <a:ea typeface="HGPSoeiKakugothicUB" panose="020B0300000000000000" pitchFamily="34" charset="-128"/>
              </a:rPr>
              <a:t>上大岡駅</a:t>
            </a:r>
            <a:r>
              <a:rPr lang="ja-JP" altLang="en-US" sz="2400">
                <a:latin typeface="HGPSoeiKakugothicUB" panose="020B0300000000000000" pitchFamily="34" charset="-128"/>
                <a:ea typeface="HGPSoeiKakugothicUB" panose="020B0300000000000000" pitchFamily="34" charset="-128"/>
              </a:rPr>
              <a:t>を絞り出した。</a:t>
            </a:r>
          </a:p>
          <a:p>
            <a:pPr marL="0" indent="0">
              <a:buNone/>
            </a:pPr>
            <a:endParaRPr lang="ja-JP" altLang="en-US" sz="2400">
              <a:latin typeface="HGPSoeiKakugothicUB" panose="020B0300000000000000" pitchFamily="34" charset="-128"/>
              <a:ea typeface="HGPSoeiKakugothicUB" panose="020B0300000000000000" pitchFamily="34" charset="-128"/>
            </a:endParaRPr>
          </a:p>
          <a:p>
            <a:pPr marL="0" indent="0">
              <a:buNone/>
            </a:pPr>
            <a:r>
              <a:rPr lang="ja-JP" altLang="en-US" sz="2400">
                <a:latin typeface="HGPSoeiKakugothicUB"/>
                <a:ea typeface="HGPSoeiKakugothicUB"/>
              </a:rPr>
              <a:t>ただし、グラフだけで選んだわけではない、、、</a:t>
            </a:r>
            <a:endParaRPr lang="ja-JP" altLang="en-US" sz="2400">
              <a:latin typeface="HGPSoeiKakugothicUB" panose="020B0300000000000000" pitchFamily="34" charset="-128"/>
              <a:ea typeface="HGPSoeiKakugothicUB" panose="020B0300000000000000" pitchFamily="34" charset="-128"/>
            </a:endParaRPr>
          </a:p>
        </p:txBody>
      </p:sp>
      <p:pic>
        <p:nvPicPr>
          <p:cNvPr id="4" name="図 4" descr="グラフ, 棒グラフ&#10;&#10;説明は自動で生成されたものです">
            <a:extLst>
              <a:ext uri="{FF2B5EF4-FFF2-40B4-BE49-F238E27FC236}">
                <a16:creationId xmlns:a16="http://schemas.microsoft.com/office/drawing/2014/main" id="{C694E488-0522-AE48-94C7-FF5D47587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71" y="42189"/>
            <a:ext cx="7082901" cy="2924521"/>
          </a:xfrm>
          <a:prstGeom prst="rect">
            <a:avLst/>
          </a:prstGeom>
        </p:spPr>
      </p:pic>
      <p:sp>
        <p:nvSpPr>
          <p:cNvPr id="3" name="楕円 2">
            <a:extLst>
              <a:ext uri="{FF2B5EF4-FFF2-40B4-BE49-F238E27FC236}">
                <a16:creationId xmlns:a16="http://schemas.microsoft.com/office/drawing/2014/main" id="{BEC760D1-CE06-76AD-B337-561B8E8D8E5F}"/>
              </a:ext>
            </a:extLst>
          </p:cNvPr>
          <p:cNvSpPr/>
          <p:nvPr/>
        </p:nvSpPr>
        <p:spPr>
          <a:xfrm>
            <a:off x="4603102" y="1601754"/>
            <a:ext cx="450979" cy="155510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BEC760D1-CE06-76AD-B337-561B8E8D8E5F}"/>
              </a:ext>
            </a:extLst>
          </p:cNvPr>
          <p:cNvSpPr/>
          <p:nvPr/>
        </p:nvSpPr>
        <p:spPr>
          <a:xfrm>
            <a:off x="3641855" y="5049221"/>
            <a:ext cx="404326" cy="1290735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05947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4">
            <a:extLst>
              <a:ext uri="{FF2B5EF4-FFF2-40B4-BE49-F238E27FC236}">
                <a16:creationId xmlns:a16="http://schemas.microsoft.com/office/drawing/2014/main" id="{A3ED426E-4C8F-F505-DA52-3A8BEF467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6840" y="2705460"/>
            <a:ext cx="6445948" cy="40056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図 5" descr="地下鉄の駅&#10;&#10;説明は自動で生成されたものです">
            <a:extLst>
              <a:ext uri="{FF2B5EF4-FFF2-40B4-BE49-F238E27FC236}">
                <a16:creationId xmlns:a16="http://schemas.microsoft.com/office/drawing/2014/main" id="{9CEF7DED-83BD-DF46-B83A-11DEBC35C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33" y="67887"/>
            <a:ext cx="5249158" cy="34478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DC130AD-2C05-855A-8A65-0810A4B23EB3}"/>
              </a:ext>
            </a:extLst>
          </p:cNvPr>
          <p:cNvSpPr txBox="1"/>
          <p:nvPr/>
        </p:nvSpPr>
        <p:spPr>
          <a:xfrm>
            <a:off x="272142" y="5054082"/>
            <a:ext cx="496855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2800">
                <a:latin typeface="HGPSoeiKakugothicUB"/>
                <a:ea typeface="HGPSoeiKakugothicUB"/>
              </a:rPr>
              <a:t>おまけ：</a:t>
            </a:r>
          </a:p>
          <a:p>
            <a:r>
              <a:rPr lang="ja-JP" altLang="en-US" sz="2800">
                <a:latin typeface="HGPSoeiKakugothicUB"/>
                <a:ea typeface="HGPSoeiKakugothicUB"/>
              </a:rPr>
              <a:t>二つの路線があるため、緊急時には移動手段の代替がきく。</a:t>
            </a:r>
          </a:p>
        </p:txBody>
      </p:sp>
    </p:spTree>
    <p:extLst>
      <p:ext uri="{BB962C8B-B14F-4D97-AF65-F5344CB8AC3E}">
        <p14:creationId xmlns:p14="http://schemas.microsoft.com/office/powerpoint/2010/main" val="3185317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300</Words>
  <Application>Microsoft Office PowerPoint</Application>
  <PresentationFormat>ワイド画面</PresentationFormat>
  <Paragraphs>36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7" baseType="lpstr">
      <vt:lpstr>HGPSoeiKakugothicUB</vt:lpstr>
      <vt:lpstr>HGMinchoE</vt:lpstr>
      <vt:lpstr>游ゴシック</vt:lpstr>
      <vt:lpstr>游ゴシック Light</vt:lpstr>
      <vt:lpstr>Arial</vt:lpstr>
      <vt:lpstr>Office テーマ</vt:lpstr>
      <vt:lpstr>地方出身者へオススメする駅2選</vt:lpstr>
      <vt:lpstr>ターゲット／条件</vt:lpstr>
      <vt:lpstr>PowerPoint プレゼンテーション</vt:lpstr>
      <vt:lpstr>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まとめ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地方出身者へオススメする駅2選</dc:title>
  <dc:creator>202202147</dc:creator>
  <cp:lastModifiedBy>r202202147cs@jindai.jp</cp:lastModifiedBy>
  <cp:revision>2</cp:revision>
  <dcterms:created xsi:type="dcterms:W3CDTF">2022-11-15T05:10:37Z</dcterms:created>
  <dcterms:modified xsi:type="dcterms:W3CDTF">2022-11-15T08:02:18Z</dcterms:modified>
</cp:coreProperties>
</file>